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86" r:id="rId5"/>
    <p:sldId id="287" r:id="rId6"/>
    <p:sldId id="329" r:id="rId7"/>
    <p:sldId id="330" r:id="rId8"/>
    <p:sldId id="331" r:id="rId9"/>
    <p:sldId id="332" r:id="rId10"/>
    <p:sldId id="291" r:id="rId11"/>
    <p:sldId id="289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4" r:id="rId21"/>
    <p:sldId id="345" r:id="rId22"/>
    <p:sldId id="343" r:id="rId23"/>
    <p:sldId id="346" r:id="rId24"/>
    <p:sldId id="347" r:id="rId25"/>
    <p:sldId id="348" r:id="rId26"/>
    <p:sldId id="349" r:id="rId27"/>
    <p:sldId id="350" r:id="rId28"/>
    <p:sldId id="292" r:id="rId29"/>
    <p:sldId id="351" r:id="rId30"/>
    <p:sldId id="352" r:id="rId31"/>
    <p:sldId id="354" r:id="rId32"/>
    <p:sldId id="279" r:id="rId33"/>
    <p:sldId id="32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7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2/26/2016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natogroffe.net/" TargetMode="External"/><Relationship Id="rId2" Type="http://schemas.openxmlformats.org/officeDocument/2006/relationships/hyperlink" Target="https://www.facebook.com/renatogrof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http://br.linkedin.com/in/renatogroffe" TargetMode="External"/><Relationship Id="rId4" Type="http://schemas.openxmlformats.org/officeDocument/2006/relationships/hyperlink" Target="https://www.facebook.com/canaldotne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Mocking</a:t>
            </a:r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 Test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Testando o que parece impossível de ser verificado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5" y="559001"/>
            <a:ext cx="8156618" cy="19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4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contornar estes problemas?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6" b="196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303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contornar estes problemas?</a:t>
            </a:r>
          </a:p>
        </p:txBody>
      </p:sp>
      <p:pic>
        <p:nvPicPr>
          <p:cNvPr id="1026" name="Picture 2" descr="http://techdistrict.kirkk.com/wp-content/uploads/2010/02/agilenewe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507" y="2432917"/>
            <a:ext cx="4501173" cy="27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9" y="2074313"/>
            <a:ext cx="5681590" cy="4185809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pt-BR" sz="2000" dirty="0"/>
              <a:t>Metodologias ágeis</a:t>
            </a:r>
          </a:p>
          <a:p>
            <a:pPr lvl="1"/>
            <a:r>
              <a:rPr lang="pt-BR" sz="2000" dirty="0"/>
              <a:t>XP (Extreme </a:t>
            </a:r>
            <a:r>
              <a:rPr lang="pt-BR" sz="2000" dirty="0" err="1"/>
              <a:t>Programming</a:t>
            </a:r>
            <a:r>
              <a:rPr lang="pt-BR" sz="2000" dirty="0"/>
              <a:t>) e </a:t>
            </a:r>
            <a:r>
              <a:rPr lang="pt-BR" sz="2000" dirty="0" err="1"/>
              <a:t>Scrum</a:t>
            </a:r>
            <a:r>
              <a:rPr lang="pt-BR" sz="2000" dirty="0"/>
              <a:t> são os exemplos mais famosos</a:t>
            </a:r>
          </a:p>
          <a:p>
            <a:pPr marL="201168" lvl="1" indent="0">
              <a:buNone/>
            </a:pPr>
            <a:endParaRPr lang="pt-BR" sz="2000" dirty="0"/>
          </a:p>
          <a:p>
            <a:pPr marL="201168" lvl="1" indent="0">
              <a:buNone/>
            </a:pPr>
            <a:r>
              <a:rPr lang="pt-BR" sz="2000" dirty="0"/>
              <a:t>Testes de unidade automatizados</a:t>
            </a:r>
          </a:p>
          <a:p>
            <a:pPr lvl="1"/>
            <a:r>
              <a:rPr lang="pt-BR" sz="2000" dirty="0"/>
              <a:t>Validações em objetos e métodos (unidades)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Alternativas na plataforma .NET:</a:t>
            </a:r>
          </a:p>
          <a:p>
            <a:pPr lvl="3"/>
            <a:r>
              <a:rPr lang="en-US" sz="2000" dirty="0"/>
              <a:t>Visual Studio Unit Testing Framework (MS Test)</a:t>
            </a:r>
          </a:p>
          <a:p>
            <a:pPr lvl="3"/>
            <a:r>
              <a:rPr lang="en-US" sz="2000" dirty="0" err="1"/>
              <a:t>NUnit</a:t>
            </a:r>
            <a:endParaRPr lang="en-US" sz="2000" dirty="0"/>
          </a:p>
          <a:p>
            <a:pPr lvl="3"/>
            <a:r>
              <a:rPr lang="en-US" sz="2000" dirty="0"/>
              <a:t>xUnit.net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3737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contornar estes problemas?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9" y="2074313"/>
            <a:ext cx="5681590" cy="4185809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pt-BR" sz="2400" dirty="0"/>
              <a:t>TDD – Test-</a:t>
            </a:r>
            <a:r>
              <a:rPr lang="pt-BR" sz="2400" dirty="0" err="1"/>
              <a:t>Driven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endParaRPr lang="pt-BR" sz="2400" dirty="0"/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Testes de unidade codificados antes mesmo da implementação das partes que serão submetidas a análises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Evita-se assim a elaboração de testes “viciados”</a:t>
            </a:r>
          </a:p>
        </p:txBody>
      </p:sp>
      <p:pic>
        <p:nvPicPr>
          <p:cNvPr id="5" name="Picture 2" descr="http://www.mobiltec.com.br/blog/wp-content/uploads/td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80" y="2647709"/>
            <a:ext cx="38100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4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14400"/>
            <a:ext cx="10058400" cy="822960"/>
          </a:xfrm>
        </p:spPr>
        <p:txBody>
          <a:bodyPr>
            <a:norm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contornar estes problemas?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9" y="2110154"/>
            <a:ext cx="10058402" cy="1573824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pt-BR" sz="2400" dirty="0"/>
              <a:t>Ciclo de desenvolvimento em TDD </a:t>
            </a:r>
            <a:r>
              <a:rPr lang="pt-BR" sz="2400" dirty="0">
                <a:latin typeface="Calibri" panose="020F0502020204030204" pitchFamily="34" charset="0"/>
              </a:rPr>
              <a:t>→ testes automatizados executados em todos os estágios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84" y="2955691"/>
            <a:ext cx="704948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9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contornar estes problemas?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9" y="2074313"/>
            <a:ext cx="6578406" cy="4185809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pt-BR" sz="2400" dirty="0"/>
              <a:t>BDD – </a:t>
            </a:r>
            <a:r>
              <a:rPr lang="pt-BR" sz="2400" dirty="0" err="1"/>
              <a:t>Behavior-Driven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endParaRPr lang="pt-BR" sz="2400" dirty="0"/>
          </a:p>
          <a:p>
            <a:pPr marL="201168" lvl="1" indent="0">
              <a:buNone/>
            </a:pPr>
            <a:endParaRPr lang="pt-BR" sz="2400" dirty="0"/>
          </a:p>
          <a:p>
            <a:pPr lvl="1"/>
            <a:r>
              <a:rPr lang="pt-BR" sz="2400" dirty="0"/>
              <a:t>Testes baseados em </a:t>
            </a:r>
            <a:r>
              <a:rPr lang="pt-BR" sz="2400" dirty="0" err="1"/>
              <a:t>user</a:t>
            </a:r>
            <a:r>
              <a:rPr lang="pt-BR" sz="2400" dirty="0"/>
              <a:t> </a:t>
            </a:r>
            <a:r>
              <a:rPr lang="pt-BR" sz="2400" dirty="0" err="1"/>
              <a:t>stories</a:t>
            </a:r>
            <a:r>
              <a:rPr lang="pt-BR" sz="2400" dirty="0"/>
              <a:t> (histórias)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Vocabulário compartilhado entre áreas de negócio e técnica (linguagem ubíqua)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Frameworks permitem que as </a:t>
            </a:r>
            <a:r>
              <a:rPr lang="pt-BR" sz="2400" dirty="0" err="1"/>
              <a:t>user</a:t>
            </a:r>
            <a:r>
              <a:rPr lang="pt-BR" sz="2400" dirty="0"/>
              <a:t> </a:t>
            </a:r>
            <a:r>
              <a:rPr lang="pt-BR" sz="2400" dirty="0" err="1"/>
              <a:t>stories</a:t>
            </a:r>
            <a:r>
              <a:rPr lang="pt-BR" sz="2400" dirty="0"/>
              <a:t> sejam executadas como testes automatizados → uma alternativa muito utilizada em .NET é o </a:t>
            </a:r>
            <a:r>
              <a:rPr lang="pt-BR" sz="2400" dirty="0" err="1"/>
              <a:t>SpecFlow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665" y="2409742"/>
            <a:ext cx="3771015" cy="23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0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14400"/>
            <a:ext cx="10058400" cy="822960"/>
          </a:xfrm>
        </p:spPr>
        <p:txBody>
          <a:bodyPr>
            <a:norm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contornar estes problemas?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46748" y="2883877"/>
            <a:ext cx="3958298" cy="1573824"/>
          </a:xfrm>
        </p:spPr>
        <p:txBody>
          <a:bodyPr>
            <a:noAutofit/>
          </a:bodyPr>
          <a:lstStyle/>
          <a:p>
            <a:pPr marL="201168" lvl="1" indent="0" algn="r">
              <a:buNone/>
            </a:pPr>
            <a:r>
              <a:rPr lang="pt-BR" sz="2400" dirty="0"/>
              <a:t>BDD – Estrutura de</a:t>
            </a:r>
          </a:p>
          <a:p>
            <a:pPr marL="201168" lvl="1" indent="0" algn="r">
              <a:buNone/>
            </a:pPr>
            <a:r>
              <a:rPr lang="pt-BR" sz="2400" dirty="0"/>
              <a:t>Uma </a:t>
            </a:r>
            <a:r>
              <a:rPr lang="pt-BR" sz="2400" dirty="0" err="1"/>
              <a:t>User</a:t>
            </a:r>
            <a:r>
              <a:rPr lang="pt-BR" sz="2400" dirty="0"/>
              <a:t> </a:t>
            </a:r>
            <a:r>
              <a:rPr lang="pt-BR" sz="2400" dirty="0" err="1"/>
              <a:t>Story</a:t>
            </a:r>
            <a:r>
              <a:rPr lang="pt-BR" sz="2400" dirty="0"/>
              <a:t>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985" y="1807697"/>
            <a:ext cx="4050480" cy="44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8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14400"/>
            <a:ext cx="10058400" cy="822960"/>
          </a:xfrm>
        </p:spPr>
        <p:txBody>
          <a:bodyPr>
            <a:norm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contornar estes problemas?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9" y="2110154"/>
            <a:ext cx="10058402" cy="1573824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pt-BR" sz="2400" dirty="0"/>
              <a:t>Teste de aceitação em BDD → </a:t>
            </a:r>
            <a:r>
              <a:rPr lang="pt-BR" sz="2400" dirty="0" err="1"/>
              <a:t>User</a:t>
            </a:r>
            <a:r>
              <a:rPr lang="pt-BR" sz="2400" dirty="0"/>
              <a:t> </a:t>
            </a:r>
            <a:r>
              <a:rPr lang="pt-BR" sz="2400" dirty="0" err="1"/>
              <a:t>story</a:t>
            </a:r>
            <a:r>
              <a:rPr lang="pt-BR" sz="2400" dirty="0"/>
              <a:t> que serve de base para a implementação de uma funcionalidade e posterior validação da mesma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08" y="2954215"/>
            <a:ext cx="8690865" cy="31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7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Sempre será fácil testar?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84" b="4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261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Dificuldades técnicas comuns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8" y="1933636"/>
            <a:ext cx="6173959" cy="4185809"/>
          </a:xfrm>
        </p:spPr>
        <p:txBody>
          <a:bodyPr>
            <a:noAutofit/>
          </a:bodyPr>
          <a:lstStyle/>
          <a:p>
            <a:pPr lvl="1"/>
            <a:r>
              <a:rPr lang="pt-BR" sz="2100" dirty="0"/>
              <a:t>Dependências entre diferentes partes de um software</a:t>
            </a:r>
          </a:p>
          <a:p>
            <a:pPr lvl="1"/>
            <a:endParaRPr lang="pt-BR" sz="2100" dirty="0"/>
          </a:p>
          <a:p>
            <a:pPr lvl="1"/>
            <a:r>
              <a:rPr lang="pt-BR" sz="2100" dirty="0"/>
              <a:t>Inexistência de ambientes com configurações específicas para testes</a:t>
            </a:r>
          </a:p>
          <a:p>
            <a:pPr lvl="1"/>
            <a:endParaRPr lang="pt-BR" sz="2100" dirty="0"/>
          </a:p>
          <a:p>
            <a:pPr lvl="1"/>
            <a:r>
              <a:rPr lang="pt-BR" sz="2100" dirty="0"/>
              <a:t>Integrações com parceiros que não disponibilizam condições adequadas para testes</a:t>
            </a:r>
          </a:p>
          <a:p>
            <a:pPr lvl="1"/>
            <a:endParaRPr lang="pt-BR" sz="2100" dirty="0"/>
          </a:p>
          <a:p>
            <a:pPr lvl="1"/>
            <a:r>
              <a:rPr lang="pt-BR" sz="2100" dirty="0"/>
              <a:t>O teste de determinados recursos precisa esperar pela conclusão de uma ou mais funcionalidades específicas</a:t>
            </a:r>
          </a:p>
        </p:txBody>
      </p:sp>
      <p:pic>
        <p:nvPicPr>
          <p:cNvPr id="6" name="Picture 2" descr="https://www.parktheatre.co.uk/media/images/JigsawPuzz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80" y="2619217"/>
            <a:ext cx="3364947" cy="252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971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superar então estas dificuldades?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661" b="106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010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Renato </a:t>
            </a:r>
            <a:r>
              <a:rPr lang="pt-B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Groffe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82504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Microsoft </a:t>
            </a:r>
            <a:r>
              <a:rPr lang="pt-BR" dirty="0" err="1"/>
              <a:t>Technical</a:t>
            </a:r>
            <a:r>
              <a:rPr lang="pt-BR" dirty="0"/>
              <a:t> </a:t>
            </a:r>
            <a:r>
              <a:rPr lang="pt-BR" dirty="0" err="1"/>
              <a:t>Audience</a:t>
            </a:r>
            <a:r>
              <a:rPr lang="pt-BR" dirty="0"/>
              <a:t> </a:t>
            </a:r>
            <a:r>
              <a:rPr lang="pt-BR" dirty="0" err="1"/>
              <a:t>Contributor</a:t>
            </a:r>
            <a:r>
              <a:rPr lang="pt-BR" dirty="0"/>
              <a:t> (MTAC), MCP, MCTS, OCA, ITIL, COBIT </a:t>
            </a:r>
          </a:p>
          <a:p>
            <a:r>
              <a:rPr lang="pt-BR" dirty="0"/>
              <a:t>Mais de 15 anos de experiência na área de Tecnologia</a:t>
            </a:r>
          </a:p>
          <a:p>
            <a:r>
              <a:rPr lang="pt-BR" dirty="0"/>
              <a:t>Articulista e Palestrante (</a:t>
            </a:r>
            <a:r>
              <a:rPr lang="pt-BR" dirty="0" err="1"/>
              <a:t>Devmedia</a:t>
            </a:r>
            <a:r>
              <a:rPr lang="pt-BR" dirty="0"/>
              <a:t>, .NET Magazine, Canal .NET, TechNet Wiki,</a:t>
            </a:r>
          </a:p>
          <a:p>
            <a:r>
              <a:rPr lang="pt-BR" dirty="0"/>
              <a:t>                                             .NET </a:t>
            </a:r>
            <a:r>
              <a:rPr lang="pt-BR" dirty="0" err="1"/>
              <a:t>Coders</a:t>
            </a:r>
            <a:r>
              <a:rPr lang="pt-BR" dirty="0"/>
              <a:t>, TI Selvagem, </a:t>
            </a:r>
            <a:r>
              <a:rPr lang="pt-BR" dirty="0" err="1"/>
              <a:t>DotNetBaixada</a:t>
            </a:r>
            <a:r>
              <a:rPr lang="pt-BR" dirty="0"/>
              <a:t>)</a:t>
            </a:r>
          </a:p>
          <a:p>
            <a:r>
              <a:rPr lang="pt-BR" dirty="0"/>
              <a:t>Contatos</a:t>
            </a:r>
          </a:p>
          <a:p>
            <a:pPr lvl="1"/>
            <a:r>
              <a:rPr lang="nl-NL" dirty="0"/>
              <a:t>Facebook: </a:t>
            </a:r>
            <a:r>
              <a:rPr lang="nl-NL" dirty="0">
                <a:hlinkClick r:id="rId2"/>
              </a:rPr>
              <a:t>https://www.facebook.com/renatogroff</a:t>
            </a:r>
            <a:endParaRPr lang="nl-NL" dirty="0"/>
          </a:p>
          <a:p>
            <a:pPr lvl="1"/>
            <a:r>
              <a:rPr lang="nl-NL" dirty="0"/>
              <a:t>Site: </a:t>
            </a:r>
            <a:r>
              <a:rPr lang="nl-NL" dirty="0">
                <a:hlinkClick r:id="rId3"/>
              </a:rPr>
              <a:t>http://renatogroffe.net/</a:t>
            </a:r>
            <a:endParaRPr lang="nl-NL" dirty="0"/>
          </a:p>
          <a:p>
            <a:pPr lvl="1"/>
            <a:r>
              <a:rPr lang="nl-NL" dirty="0"/>
              <a:t>Canal .NET: </a:t>
            </a:r>
            <a:r>
              <a:rPr lang="nl-NL" dirty="0">
                <a:hlinkClick r:id="rId4"/>
              </a:rPr>
              <a:t>https://www.facebook.com/canaldotnet</a:t>
            </a:r>
            <a:endParaRPr lang="nl-NL" dirty="0"/>
          </a:p>
          <a:p>
            <a:pPr lvl="1"/>
            <a:r>
              <a:rPr lang="nl-NL" dirty="0"/>
              <a:t>LinkedIn: </a:t>
            </a:r>
            <a:r>
              <a:rPr lang="nl-NL" dirty="0">
                <a:hlinkClick r:id="rId5"/>
              </a:rPr>
              <a:t>http://br.linkedin.com/in/renatogroffe</a:t>
            </a:r>
            <a:endParaRPr lang="nl-NL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57" y="2390861"/>
            <a:ext cx="1494623" cy="18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4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Simulando...</a:t>
            </a:r>
          </a:p>
        </p:txBody>
      </p:sp>
      <p:pic>
        <p:nvPicPr>
          <p:cNvPr id="7" name="Picture 2" descr="http://pitstopbrasil.files.wordpress.com/2010/10/gol-crash-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910" y="2022231"/>
            <a:ext cx="6230428" cy="415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43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Imitando...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74" y="1978269"/>
            <a:ext cx="4402118" cy="402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Algumas soluções para testes automatizados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8" y="2338754"/>
            <a:ext cx="10058401" cy="39372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pt-BR" sz="2400" b="1" dirty="0"/>
              <a:t>Implementações </a:t>
            </a:r>
            <a:r>
              <a:rPr lang="pt-BR" sz="2400" b="1" dirty="0" err="1"/>
              <a:t>fake</a:t>
            </a:r>
            <a:endParaRPr lang="pt-BR" sz="2400" b="1" dirty="0"/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Trechos de código ou classes </a:t>
            </a:r>
            <a:r>
              <a:rPr lang="pt-BR" sz="2400" dirty="0" err="1"/>
              <a:t>stub</a:t>
            </a:r>
            <a:r>
              <a:rPr lang="pt-BR" sz="2400" dirty="0"/>
              <a:t> para a geração dos objetos requeridos pelos testes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Estruturas normalmente descartadas em produção</a:t>
            </a:r>
          </a:p>
        </p:txBody>
      </p:sp>
    </p:spTree>
    <p:extLst>
      <p:ext uri="{BB962C8B-B14F-4D97-AF65-F5344CB8AC3E}">
        <p14:creationId xmlns:p14="http://schemas.microsoft.com/office/powerpoint/2010/main" val="414206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Algumas soluções para testes automatizados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9" y="1907930"/>
            <a:ext cx="6666330" cy="4368057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pt-BR" sz="2200" dirty="0"/>
          </a:p>
          <a:p>
            <a:pPr marL="201168" lvl="1" indent="0">
              <a:buNone/>
            </a:pPr>
            <a:r>
              <a:rPr lang="pt-BR" sz="2200" b="1" dirty="0" err="1"/>
              <a:t>Mock</a:t>
            </a:r>
            <a:r>
              <a:rPr lang="pt-BR" sz="2200" b="1" dirty="0"/>
              <a:t> </a:t>
            </a:r>
            <a:r>
              <a:rPr lang="pt-BR" sz="2200" b="1" dirty="0" err="1"/>
              <a:t>Objects</a:t>
            </a:r>
            <a:endParaRPr lang="pt-BR" sz="2200" b="1" dirty="0"/>
          </a:p>
          <a:p>
            <a:pPr marL="201168" lvl="1" indent="0">
              <a:buNone/>
            </a:pPr>
            <a:endParaRPr lang="pt-BR" sz="2200" dirty="0"/>
          </a:p>
          <a:p>
            <a:pPr lvl="1"/>
            <a:r>
              <a:rPr lang="pt-BR" sz="2200" dirty="0"/>
              <a:t>Estruturas que simulam objetos reais</a:t>
            </a:r>
          </a:p>
          <a:p>
            <a:pPr lvl="1"/>
            <a:endParaRPr lang="pt-BR" sz="2200" dirty="0"/>
          </a:p>
          <a:p>
            <a:pPr lvl="1"/>
            <a:r>
              <a:rPr lang="pt-BR" sz="2200" dirty="0"/>
              <a:t>Enfatizam a interação entre objetos (comportamento), prevendo inclusive possíveis falhas de execução</a:t>
            </a:r>
          </a:p>
          <a:p>
            <a:pPr lvl="1"/>
            <a:endParaRPr lang="pt-BR" sz="2200" dirty="0"/>
          </a:p>
          <a:p>
            <a:pPr lvl="1"/>
            <a:r>
              <a:rPr lang="pt-BR" sz="2200" dirty="0"/>
              <a:t>Frameworks simplificam a utilização destas construções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47" y="2607867"/>
            <a:ext cx="3825550" cy="22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5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Mocking</a:t>
            </a:r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Test em .NET</a:t>
            </a:r>
          </a:p>
        </p:txBody>
      </p:sp>
      <p:pic>
        <p:nvPicPr>
          <p:cNvPr id="2050" name="Picture 2" descr="https://pbs.twimg.com/profile_images/1037412811/NSubstitu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76" y="2593729"/>
            <a:ext cx="3022701" cy="32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vatars3.githubusercontent.com/u/1434934?v=3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53" y="2593729"/>
            <a:ext cx="3088785" cy="308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9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Moq</a:t>
            </a:r>
            <a:endParaRPr lang="pt-BR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9" y="1907930"/>
            <a:ext cx="6666330" cy="4368057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Framework open </a:t>
            </a:r>
            <a:r>
              <a:rPr lang="pt-BR" sz="2000" dirty="0" err="1"/>
              <a:t>source</a:t>
            </a:r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Simplifica a utilização de </a:t>
            </a:r>
            <a:r>
              <a:rPr lang="pt-BR" sz="2000" dirty="0" err="1"/>
              <a:t>Mocks</a:t>
            </a:r>
            <a:r>
              <a:rPr lang="pt-BR" sz="2000" dirty="0"/>
              <a:t> na validação de soluções construídas em .NET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Permite definir o retorno de métodos, propriedades e até a geração de exceções em tempo de execução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Dispensa a criação de </a:t>
            </a:r>
            <a:r>
              <a:rPr lang="pt-BR" sz="2000" dirty="0" err="1"/>
              <a:t>Fakes</a:t>
            </a:r>
            <a:r>
              <a:rPr lang="pt-BR" sz="2000" dirty="0"/>
              <a:t> e outras estruturas que seriam descartadas posteriormente</a:t>
            </a:r>
          </a:p>
        </p:txBody>
      </p:sp>
      <p:pic>
        <p:nvPicPr>
          <p:cNvPr id="5" name="Picture 4" descr="https://avatars3.githubusercontent.com/u/1434934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895" y="2259621"/>
            <a:ext cx="3088785" cy="308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5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NSubstitute</a:t>
            </a:r>
            <a:endParaRPr lang="pt-BR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9" y="1907930"/>
            <a:ext cx="6666330" cy="4368057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pt-BR" sz="2400" dirty="0"/>
          </a:p>
          <a:p>
            <a:pPr marL="201168" lvl="1" indent="0">
              <a:buNone/>
            </a:pPr>
            <a:endParaRPr lang="pt-BR" sz="2400" dirty="0"/>
          </a:p>
          <a:p>
            <a:pPr lvl="1"/>
            <a:r>
              <a:rPr lang="pt-BR" sz="2400" dirty="0"/>
              <a:t>Framework também open </a:t>
            </a:r>
            <a:r>
              <a:rPr lang="pt-BR" sz="2400" dirty="0" err="1"/>
              <a:t>source</a:t>
            </a:r>
            <a:endParaRPr lang="pt-BR" sz="2400" dirty="0"/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Alternativa ao uso do </a:t>
            </a:r>
            <a:r>
              <a:rPr lang="pt-BR" sz="2400" dirty="0" err="1"/>
              <a:t>Moq</a:t>
            </a:r>
            <a:r>
              <a:rPr lang="pt-BR" sz="2400" dirty="0"/>
              <a:t>, com um funcionamento bastante semelhante ao deste último</a:t>
            </a:r>
          </a:p>
        </p:txBody>
      </p:sp>
      <p:pic>
        <p:nvPicPr>
          <p:cNvPr id="6" name="Picture 2" descr="https://pbs.twimg.com/profile_images/1037412811/NSubstitu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06" y="2215660"/>
            <a:ext cx="3022701" cy="32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7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 como utilizar isso em .NET?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097278" y="1907931"/>
            <a:ext cx="10297553" cy="1450732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pt-BR" sz="2000" dirty="0"/>
          </a:p>
          <a:p>
            <a:pPr marL="201168" lvl="1" indent="0">
              <a:buNone/>
            </a:pPr>
            <a:r>
              <a:rPr lang="pt-BR" sz="2000" dirty="0"/>
              <a:t>Combinando o uso do </a:t>
            </a:r>
            <a:r>
              <a:rPr lang="pt-BR" sz="2000" dirty="0" err="1"/>
              <a:t>Moq</a:t>
            </a:r>
            <a:r>
              <a:rPr lang="pt-BR" sz="2000" dirty="0"/>
              <a:t> ou </a:t>
            </a:r>
            <a:r>
              <a:rPr lang="pt-BR" sz="2000" dirty="0" err="1"/>
              <a:t>Nsubstitute</a:t>
            </a:r>
            <a:r>
              <a:rPr lang="pt-BR" sz="2000" dirty="0"/>
              <a:t> a frameworks como MS Test, </a:t>
            </a:r>
            <a:r>
              <a:rPr lang="pt-BR" sz="2000" dirty="0" err="1"/>
              <a:t>NUnit</a:t>
            </a:r>
            <a:r>
              <a:rPr lang="pt-BR" sz="2000" dirty="0"/>
              <a:t>, xUnit.net, </a:t>
            </a:r>
            <a:r>
              <a:rPr lang="pt-BR" sz="2000" dirty="0" err="1"/>
              <a:t>SpecFlow</a:t>
            </a:r>
            <a:r>
              <a:rPr lang="pt-BR" sz="2000" dirty="0"/>
              <a:t>, </a:t>
            </a:r>
            <a:r>
              <a:rPr lang="pt-BR" sz="2000" dirty="0" err="1"/>
              <a:t>Selenium</a:t>
            </a:r>
            <a:r>
              <a:rPr lang="pt-BR" sz="2000" dirty="0"/>
              <a:t>....</a:t>
            </a:r>
          </a:p>
        </p:txBody>
      </p:sp>
      <p:pic>
        <p:nvPicPr>
          <p:cNvPr id="13314" name="Picture 2" descr="NUnit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45" y="3160296"/>
            <a:ext cx="1725978" cy="92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51" y="4366261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d21ii91i3y6o6h.cloudfront.net/gallery_images/from_proof/4413/large/1425153722/xunit-dot-net-ful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89" y="2976783"/>
            <a:ext cx="42100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www.specflow.org/media/specflow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013" y="4366261"/>
            <a:ext cx="3299802" cy="175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636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Exemplos práticos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6" b="197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077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 de Estudo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8" y="1802423"/>
            <a:ext cx="10058401" cy="4368057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pt-BR" sz="2000" dirty="0"/>
          </a:p>
          <a:p>
            <a:pPr lvl="1"/>
            <a:r>
              <a:rPr lang="pt-BR" sz="2400" dirty="0"/>
              <a:t>Consulta a um serviço de crédito (via CPF) – status possíveis:</a:t>
            </a:r>
          </a:p>
          <a:p>
            <a:pPr lvl="2"/>
            <a:r>
              <a:rPr lang="pt-BR" sz="2000" dirty="0"/>
              <a:t>Parâmetro de envio inválido (</a:t>
            </a:r>
            <a:r>
              <a:rPr lang="pt-BR" sz="2000" b="1" dirty="0"/>
              <a:t>retorno de pendências = </a:t>
            </a:r>
            <a:r>
              <a:rPr lang="pt-BR" sz="2000" b="1" dirty="0" err="1"/>
              <a:t>null</a:t>
            </a:r>
            <a:r>
              <a:rPr lang="pt-BR" sz="2000" dirty="0"/>
              <a:t>)</a:t>
            </a:r>
          </a:p>
          <a:p>
            <a:pPr lvl="2"/>
            <a:r>
              <a:rPr lang="pt-BR" sz="2000" dirty="0"/>
              <a:t>Erro de comunicação (</a:t>
            </a:r>
            <a:r>
              <a:rPr lang="pt-BR" sz="2000" b="1" dirty="0"/>
              <a:t>exceção retornada ao se invocar o serviço</a:t>
            </a:r>
            <a:r>
              <a:rPr lang="pt-BR" sz="2000" dirty="0"/>
              <a:t>)</a:t>
            </a:r>
          </a:p>
          <a:p>
            <a:pPr lvl="2"/>
            <a:r>
              <a:rPr lang="pt-BR" sz="2000" dirty="0"/>
              <a:t>Pessoa física sem Pendências (</a:t>
            </a:r>
            <a:r>
              <a:rPr lang="pt-BR" sz="2000" b="1" dirty="0"/>
              <a:t>zero itens no retorno de pendências</a:t>
            </a:r>
            <a:r>
              <a:rPr lang="pt-BR" sz="2000" dirty="0"/>
              <a:t>) </a:t>
            </a:r>
          </a:p>
          <a:p>
            <a:pPr lvl="2"/>
            <a:r>
              <a:rPr lang="pt-BR" sz="2000" dirty="0"/>
              <a:t>Pessoa física inadimplente (</a:t>
            </a:r>
            <a:r>
              <a:rPr lang="pt-BR" sz="2000" b="1" dirty="0"/>
              <a:t>ao menos uma pendência encontrada</a:t>
            </a:r>
            <a:r>
              <a:rPr lang="pt-BR" sz="2000" dirty="0"/>
              <a:t>)</a:t>
            </a:r>
          </a:p>
          <a:p>
            <a:pPr lvl="1"/>
            <a:endParaRPr lang="pt-BR" sz="2000" dirty="0"/>
          </a:p>
          <a:p>
            <a:pPr lvl="1"/>
            <a:r>
              <a:rPr lang="pt-BR" sz="2400" dirty="0"/>
              <a:t>A ideia por trás do uso de </a:t>
            </a:r>
            <a:r>
              <a:rPr lang="pt-BR" sz="2400" dirty="0" err="1"/>
              <a:t>Mock</a:t>
            </a:r>
            <a:r>
              <a:rPr lang="pt-BR" sz="2400" dirty="0"/>
              <a:t> </a:t>
            </a:r>
            <a:r>
              <a:rPr lang="pt-BR" sz="2400" dirty="0" err="1"/>
              <a:t>Objects</a:t>
            </a:r>
            <a:r>
              <a:rPr lang="pt-BR" sz="2400" dirty="0"/>
              <a:t> nesta situação é evitar consultas a um tipo de serviço que é pago → as empresas que fornecem os dados não costumam disponibilizar ambientes para testes</a:t>
            </a:r>
          </a:p>
        </p:txBody>
      </p:sp>
    </p:spTree>
    <p:extLst>
      <p:ext uri="{BB962C8B-B14F-4D97-AF65-F5344CB8AC3E}">
        <p14:creationId xmlns:p14="http://schemas.microsoft.com/office/powerpoint/2010/main" val="51792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endParaRPr lang="pt-BR" sz="2400" dirty="0"/>
          </a:p>
          <a:p>
            <a:pPr lvl="1"/>
            <a:r>
              <a:rPr lang="pt-BR" sz="2400" dirty="0"/>
              <a:t>Cenários comuns dentro do desenvolvimento de software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Testes automatizados: uma visão geral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Dificuldades técnicas na implementação e execução de testes automatizados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 err="1"/>
              <a:t>Mocking</a:t>
            </a:r>
            <a:r>
              <a:rPr lang="pt-BR" sz="2400" dirty="0"/>
              <a:t> Test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Exemplos no Visual Studio 2015</a:t>
            </a:r>
          </a:p>
        </p:txBody>
      </p:sp>
    </p:spTree>
    <p:extLst>
      <p:ext uri="{BB962C8B-B14F-4D97-AF65-F5344CB8AC3E}">
        <p14:creationId xmlns:p14="http://schemas.microsoft.com/office/powerpoint/2010/main" val="2847852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 de Estudo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02" y="1985500"/>
            <a:ext cx="9191956" cy="40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3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Caso de Estudo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78" y="1802423"/>
            <a:ext cx="10058401" cy="4368057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pt-BR" sz="2000" dirty="0"/>
          </a:p>
          <a:p>
            <a:pPr lvl="1"/>
            <a:r>
              <a:rPr lang="pt-BR" sz="2400" dirty="0"/>
              <a:t>Primeiro Exemplo </a:t>
            </a:r>
            <a:r>
              <a:rPr lang="pt-BR" sz="2400" dirty="0">
                <a:latin typeface="Calibri" panose="020F0502020204030204" pitchFamily="34" charset="0"/>
              </a:rPr>
              <a:t>→ </a:t>
            </a:r>
            <a:r>
              <a:rPr lang="pt-BR" sz="2400" dirty="0" err="1">
                <a:latin typeface="Calibri" panose="020F0502020204030204" pitchFamily="34" charset="0"/>
              </a:rPr>
              <a:t>NUnit</a:t>
            </a:r>
            <a:r>
              <a:rPr lang="pt-BR" sz="2400" dirty="0">
                <a:latin typeface="Calibri" panose="020F0502020204030204" pitchFamily="34" charset="0"/>
              </a:rPr>
              <a:t> + </a:t>
            </a:r>
            <a:r>
              <a:rPr lang="pt-BR" sz="2400" dirty="0" err="1">
                <a:latin typeface="Calibri" panose="020F0502020204030204" pitchFamily="34" charset="0"/>
              </a:rPr>
              <a:t>Moq</a:t>
            </a:r>
            <a:endParaRPr lang="pt-BR" sz="2400" dirty="0">
              <a:latin typeface="Calibri" panose="020F0502020204030204" pitchFamily="34" charset="0"/>
            </a:endParaRPr>
          </a:p>
          <a:p>
            <a:pPr marL="201168" lvl="1" indent="0">
              <a:buNone/>
            </a:pPr>
            <a:endParaRPr lang="pt-BR" sz="2400" dirty="0">
              <a:latin typeface="Calibri" panose="020F0502020204030204" pitchFamily="34" charset="0"/>
            </a:endParaRPr>
          </a:p>
          <a:p>
            <a:pPr lvl="1"/>
            <a:r>
              <a:rPr lang="pt-BR" sz="2400" dirty="0"/>
              <a:t>Segundo Exemplo </a:t>
            </a:r>
            <a:r>
              <a:rPr lang="pt-BR" sz="2400" dirty="0">
                <a:latin typeface="Calibri" panose="020F0502020204030204" pitchFamily="34" charset="0"/>
              </a:rPr>
              <a:t>→ MS Test + </a:t>
            </a:r>
            <a:r>
              <a:rPr lang="pt-BR" sz="2400" dirty="0" err="1">
                <a:latin typeface="Calibri" panose="020F0502020204030204" pitchFamily="34" charset="0"/>
              </a:rPr>
              <a:t>NSubstitute</a:t>
            </a:r>
            <a:endParaRPr lang="pt-BR" sz="2400" dirty="0"/>
          </a:p>
        </p:txBody>
      </p:sp>
      <p:pic>
        <p:nvPicPr>
          <p:cNvPr id="4" name="Picture 2" descr="https://pbs.twimg.com/profile_images/1037412811/NSubstitu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88" y="3862560"/>
            <a:ext cx="2115412" cy="224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avatars3.githubusercontent.com/u/1434934?v=3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24" y="3986451"/>
            <a:ext cx="1998537" cy="19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9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Dúvidas</a:t>
            </a:r>
            <a:r>
              <a:rPr lang="pt-BR" dirty="0"/>
              <a:t>?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://www.pontorh.com.br/wp-content/uploads/2014/10/superior-tecnico-e14138500028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155" y="1534590"/>
            <a:ext cx="3584525" cy="25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91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Obrigado!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5" y="559001"/>
            <a:ext cx="8156618" cy="19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3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 de Software – Cenários comuns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488" r="3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158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 – Cenários comuns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6399152" cy="4023360"/>
          </a:xfrm>
        </p:spPr>
        <p:txBody>
          <a:bodyPr>
            <a:normAutofit/>
          </a:bodyPr>
          <a:lstStyle/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r>
              <a:rPr lang="pt-BR" sz="2800" dirty="0"/>
              <a:t>Pressões por uma rápida entrega, prazos muito curtos</a:t>
            </a:r>
          </a:p>
        </p:txBody>
      </p:sp>
      <p:pic>
        <p:nvPicPr>
          <p:cNvPr id="6" name="Picture 6" descr="https://encrypted-tbn1.gstatic.com/images?q=tbn:ANd9GcRfMDIRVHD3tHCXTSeJ6UVWn3BF1eLK5L0xGaC7b2iRy_zEL1W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863" y="4086163"/>
            <a:ext cx="1614608" cy="207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imguol.com/2012/10/05/ilustracao-para-materia-de-comportamento-sobre-sobrecarga-1349454184946_615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819" y="2245871"/>
            <a:ext cx="3178696" cy="161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020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 – Cenários comuns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6399152" cy="4023360"/>
          </a:xfrm>
        </p:spPr>
        <p:txBody>
          <a:bodyPr>
            <a:normAutofit/>
          </a:bodyPr>
          <a:lstStyle/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r>
              <a:rPr lang="pt-BR" sz="2800" dirty="0"/>
              <a:t>Equipes reduzidas</a:t>
            </a:r>
          </a:p>
        </p:txBody>
      </p:sp>
      <p:pic>
        <p:nvPicPr>
          <p:cNvPr id="8" name="Picture 4" descr="http://images.sodahead.com/polls/0/0/2/7/8/0/0/9/5/591152924_weight_of_world_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208" y="2354444"/>
            <a:ext cx="3318864" cy="330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0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 – Cenários comuns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6399152" cy="4023360"/>
          </a:xfrm>
        </p:spPr>
        <p:txBody>
          <a:bodyPr>
            <a:normAutofit/>
          </a:bodyPr>
          <a:lstStyle/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r>
              <a:rPr lang="pt-BR" sz="2800" dirty="0"/>
              <a:t>Mudanças frequentes em requisitos</a:t>
            </a:r>
          </a:p>
        </p:txBody>
      </p:sp>
      <p:pic>
        <p:nvPicPr>
          <p:cNvPr id="5" name="Picture 8" descr="http://www.produzindoeventos.com.br/wp-content/uploads/2012/03/7-erros-na-organizacao-de-eventos-600x3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46" y="2323246"/>
            <a:ext cx="3556434" cy="218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64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 – Cenários Comuns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960683"/>
            <a:ext cx="10058400" cy="43961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sz="2800" dirty="0"/>
              <a:t>Áreas de Negócio e Técnica nem sempre falam a mesma língua</a:t>
            </a:r>
          </a:p>
        </p:txBody>
      </p:sp>
      <p:pic>
        <p:nvPicPr>
          <p:cNvPr id="6" name="Picture 2" descr="https://hqdashqs.files.wordpress.com/2009/04/projeto-de-soft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54" y="2497608"/>
            <a:ext cx="4937583" cy="370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2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 – Cenários comuns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5751928" cy="4023360"/>
          </a:xfrm>
        </p:spPr>
        <p:txBody>
          <a:bodyPr>
            <a:normAutofit/>
          </a:bodyPr>
          <a:lstStyle/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r>
              <a:rPr lang="pt-BR" sz="2800" dirty="0"/>
              <a:t>Testes não são levados tão a sério como se deveria</a:t>
            </a:r>
          </a:p>
        </p:txBody>
      </p:sp>
      <p:pic>
        <p:nvPicPr>
          <p:cNvPr id="6" name="Picture 2" descr="http://nathanleclaire.com/images/unit-test-angularjs-service/cowbo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238" y="2277208"/>
            <a:ext cx="4300442" cy="28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4644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3324</TotalTime>
  <Words>715</Words>
  <Application>Microsoft Office PowerPoint</Application>
  <PresentationFormat>Widescreen</PresentationFormat>
  <Paragraphs>140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Segoe UI Light</vt:lpstr>
      <vt:lpstr>Retrospectiva</vt:lpstr>
      <vt:lpstr>Mocking Test</vt:lpstr>
      <vt:lpstr>Renato Groffe</vt:lpstr>
      <vt:lpstr>Agenda</vt:lpstr>
      <vt:lpstr>Desenvolvimento de Software – Cenários comuns</vt:lpstr>
      <vt:lpstr>Desenvolvimento – Cenários comuns</vt:lpstr>
      <vt:lpstr>Desenvolvimento – Cenários comuns</vt:lpstr>
      <vt:lpstr>Desenvolvimento – Cenários comuns</vt:lpstr>
      <vt:lpstr>Desenvolvimento – Cenários Comuns</vt:lpstr>
      <vt:lpstr>Desenvolvimento – Cenários comuns</vt:lpstr>
      <vt:lpstr>Como contornar estes problemas?</vt:lpstr>
      <vt:lpstr>Como contornar estes problemas?</vt:lpstr>
      <vt:lpstr>Como contornar estes problemas?</vt:lpstr>
      <vt:lpstr>Como contornar estes problemas?</vt:lpstr>
      <vt:lpstr>Como contornar estes problemas?</vt:lpstr>
      <vt:lpstr>Como contornar estes problemas?</vt:lpstr>
      <vt:lpstr>Como contornar estes problemas?</vt:lpstr>
      <vt:lpstr>Sempre será fácil testar?</vt:lpstr>
      <vt:lpstr>Dificuldades técnicas comuns</vt:lpstr>
      <vt:lpstr>Como superar então estas dificuldades?</vt:lpstr>
      <vt:lpstr>Simulando...</vt:lpstr>
      <vt:lpstr>Imitando...</vt:lpstr>
      <vt:lpstr>Algumas soluções para testes automatizados</vt:lpstr>
      <vt:lpstr>Algumas soluções para testes automatizados</vt:lpstr>
      <vt:lpstr>Mocking Test em .NET</vt:lpstr>
      <vt:lpstr>Moq</vt:lpstr>
      <vt:lpstr>NSubstitute</vt:lpstr>
      <vt:lpstr>E como utilizar isso em .NET?</vt:lpstr>
      <vt:lpstr>Exemplos práticos</vt:lpstr>
      <vt:lpstr>Caso de Estudo</vt:lpstr>
      <vt:lpstr>Caso de Estudo</vt:lpstr>
      <vt:lpstr>Caso de Estudo</vt:lpstr>
      <vt:lpstr>Dúvidas?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Universal Windows Platform</dc:title>
  <dc:creator>Joel Rodrigues</dc:creator>
  <cp:lastModifiedBy>Renato .</cp:lastModifiedBy>
  <cp:revision>168</cp:revision>
  <dcterms:created xsi:type="dcterms:W3CDTF">2015-09-23T13:46:34Z</dcterms:created>
  <dcterms:modified xsi:type="dcterms:W3CDTF">2016-02-27T02:12:42Z</dcterms:modified>
</cp:coreProperties>
</file>